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58" r:id="rId2"/>
    <p:sldId id="316" r:id="rId3"/>
    <p:sldId id="317" r:id="rId4"/>
    <p:sldId id="318" r:id="rId5"/>
    <p:sldId id="319" r:id="rId6"/>
    <p:sldId id="297" r:id="rId7"/>
    <p:sldId id="314" r:id="rId8"/>
    <p:sldId id="315" r:id="rId9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6395"/>
    <p:restoredTop sz="94521"/>
  </p:normalViewPr>
  <p:slideViewPr>
    <p:cSldViewPr snapToGrid="0">
      <p:cViewPr varScale="1">
        <p:scale>
          <a:sx n="128" d="100"/>
          <a:sy n="128" d="100"/>
        </p:scale>
        <p:origin x="1984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62" d="100"/>
        <a:sy n="16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8D9E25-6EDA-814B-89BA-21A538E74FF9}" type="datetimeFigureOut">
              <a:t>28/10/2025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72268-D0A9-9F45-B38F-148F123F036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196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72268-D0A9-9F45-B38F-148F123F0360}" type="slidenum">
              <a:rPr lang="en-BE"/>
              <a:t>1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703841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72268-D0A9-9F45-B38F-148F123F0360}" type="slidenum">
              <a:rPr lang="en-BE"/>
              <a:t>2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39539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672268-D0A9-9F45-B38F-148F123F0360}" type="slidenum">
              <a:rPr lang="en-BE"/>
              <a:t>8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1295705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46923" y="6331782"/>
            <a:ext cx="2923864" cy="365125"/>
          </a:xfrm>
        </p:spPr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85504" y="6356352"/>
            <a:ext cx="448178" cy="365125"/>
          </a:xfrm>
        </p:spPr>
        <p:txBody>
          <a:bodyPr/>
          <a:lstStyle/>
          <a:p>
            <a:fld id="{A61273F2-D948-2640-B455-A30751F11A44}" type="slidenum"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31585CF-38D0-F819-9A24-67B375C65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23" y="136523"/>
            <a:ext cx="7230510" cy="64866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640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46923" y="6331782"/>
            <a:ext cx="2923864" cy="365125"/>
          </a:xfrm>
        </p:spPr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985504" y="6356352"/>
            <a:ext cx="448178" cy="365125"/>
          </a:xfrm>
        </p:spPr>
        <p:txBody>
          <a:bodyPr/>
          <a:lstStyle/>
          <a:p>
            <a:fld id="{A61273F2-D948-2640-B455-A30751F11A44}" type="slidenum">
              <a:t>‹#›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31585CF-38D0-F819-9A24-67B375C65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23" y="136523"/>
            <a:ext cx="7230510" cy="64866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55EB9E-D6CE-6943-FB8D-EB67EFFC00C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6922" y="1295543"/>
            <a:ext cx="8649629" cy="4453615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207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9249E-8E7D-37F6-E404-378E21F2EC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46923" y="6331782"/>
            <a:ext cx="2963194" cy="365125"/>
          </a:xfrm>
        </p:spPr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B56F50-E375-F2F9-B476-46F2377E74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973312" y="6356352"/>
            <a:ext cx="460370" cy="365125"/>
          </a:xfrm>
        </p:spPr>
        <p:txBody>
          <a:bodyPr/>
          <a:lstStyle/>
          <a:p>
            <a:fld id="{A61273F2-D948-2640-B455-A30751F11A4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C8A484B-D166-7922-E36F-642CB2456E7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6536" y="1500809"/>
            <a:ext cx="4749464" cy="535719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72B8BDE-3987-04BA-0C8C-611E4B9F4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23" y="136523"/>
            <a:ext cx="7230510" cy="64866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86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lef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9249E-8E7D-37F6-E404-378E21F2EC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46923" y="6331782"/>
            <a:ext cx="2963194" cy="365125"/>
          </a:xfrm>
        </p:spPr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B56F50-E375-F2F9-B476-46F2377E74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973312" y="6356352"/>
            <a:ext cx="460370" cy="365125"/>
          </a:xfrm>
        </p:spPr>
        <p:txBody>
          <a:bodyPr/>
          <a:lstStyle/>
          <a:p>
            <a:fld id="{A61273F2-D948-2640-B455-A30751F11A4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C8A484B-D166-7922-E36F-642CB2456E7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696607" y="1272209"/>
            <a:ext cx="4209392" cy="4666135"/>
          </a:xfrm>
          <a:prstGeom prst="rect">
            <a:avLst/>
          </a:prstGeom>
        </p:spPr>
        <p:txBody>
          <a:bodyPr/>
          <a:lstStyle>
            <a:lvl1pPr>
              <a:defRPr sz="1800"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4B79F1-F632-908E-D670-AFEF344EC4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1647" y="1272209"/>
            <a:ext cx="5033961" cy="4666135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801B21E-AB7B-3517-1BB8-786B52C8A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23" y="136523"/>
            <a:ext cx="7230510" cy="64866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70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_right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9249E-8E7D-37F6-E404-378E21F2EC9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46923" y="6331782"/>
            <a:ext cx="2963194" cy="365125"/>
          </a:xfrm>
        </p:spPr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B56F50-E375-F2F9-B476-46F2377E746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973312" y="6356352"/>
            <a:ext cx="460370" cy="365125"/>
          </a:xfrm>
        </p:spPr>
        <p:txBody>
          <a:bodyPr/>
          <a:lstStyle/>
          <a:p>
            <a:fld id="{A61273F2-D948-2640-B455-A30751F11A4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C8A484B-D166-7922-E36F-642CB2456E7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92088"/>
            <a:ext cx="4214648" cy="450962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4B79F1-F632-908E-D670-AFEF344EC4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953000" y="1292088"/>
            <a:ext cx="4480682" cy="4509622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E6A53EB-7EC8-9B99-A461-659DF1DD9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23" y="136523"/>
            <a:ext cx="7230510" cy="64866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47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alpha val="1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6923" y="136523"/>
            <a:ext cx="7230510" cy="648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46922" y="6331782"/>
            <a:ext cx="48313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Sweetspot presentation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85504" y="6356352"/>
            <a:ext cx="4481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A61273F2-D948-2640-B455-A30751F11A44}" type="slidenum">
              <a:rPr lang="en-US"/>
              <a:pPr/>
              <a:t>‹#›</a:t>
            </a:fld>
            <a:endParaRPr lang="en-US"/>
          </a:p>
        </p:txBody>
      </p:sp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7CE079A4-7239-4446-942D-DA2556AE0E7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082228" y="156401"/>
            <a:ext cx="1578606" cy="72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38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1" r:id="rId2"/>
    <p:sldLayoutId id="2147483680" r:id="rId3"/>
    <p:sldLayoutId id="2147483682" r:id="rId4"/>
    <p:sldLayoutId id="2147483683" r:id="rId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hyperlink" Target="https://www.linkedin.com/in/koen-ba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hyperlink" Target="https://sweetspot-experts.com/Contact/" TargetMode="External"/><Relationship Id="rId10" Type="http://schemas.openxmlformats.org/officeDocument/2006/relationships/hyperlink" Target="https://www.linkedin.com/in/ronnydewaele/" TargetMode="External"/><Relationship Id="rId4" Type="http://schemas.openxmlformats.org/officeDocument/2006/relationships/image" Target="../media/image11.png"/><Relationship Id="rId9" Type="http://schemas.openxmlformats.org/officeDocument/2006/relationships/hyperlink" Target="https://www.linkedin.com/in/dimitridegraev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92E9E69-FC5F-41D1-56B3-9CADDF092B86}"/>
              </a:ext>
            </a:extLst>
          </p:cNvPr>
          <p:cNvSpPr/>
          <p:nvPr/>
        </p:nvSpPr>
        <p:spPr>
          <a:xfrm>
            <a:off x="5546572" y="1"/>
            <a:ext cx="4359428" cy="6857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F30AFE-A1D6-F3C8-67F9-D799BA35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47" y="136523"/>
            <a:ext cx="6480889" cy="648665"/>
          </a:xfrm>
        </p:spPr>
        <p:txBody>
          <a:bodyPr>
            <a:normAutofit fontScale="90000"/>
          </a:bodyPr>
          <a:lstStyle/>
          <a:p>
            <a:r>
              <a:rPr lang="en-US"/>
              <a:t>B2B product management survey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07BF8C-18CC-8100-5141-5F380539F40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380B36-3084-948E-B702-4F00F65551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1273F2-D948-2640-B455-A30751F11A44}" type="slidenum">
              <a:rPr lang="en-US"/>
              <a:pPr/>
              <a:t>1</a:t>
            </a:fld>
            <a:endParaRPr lang="en-US"/>
          </a:p>
        </p:txBody>
      </p:sp>
      <p:pic>
        <p:nvPicPr>
          <p:cNvPr id="6" name="Image 0" descr="preencoded.png">
            <a:extLst>
              <a:ext uri="{FF2B5EF4-FFF2-40B4-BE49-F238E27FC236}">
                <a16:creationId xmlns:a16="http://schemas.microsoft.com/office/drawing/2014/main" id="{7DF9B787-89DC-DAE5-A645-8BC45279230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991" r="991"/>
          <a:stretch>
            <a:fillRect/>
          </a:stretch>
        </p:blipFill>
        <p:spPr>
          <a:xfrm>
            <a:off x="5747096" y="445820"/>
            <a:ext cx="3784600" cy="5461870"/>
          </a:xfrm>
          <a:prstGeom prst="rect">
            <a:avLst/>
          </a:prstGeom>
        </p:spPr>
      </p:pic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D2D8B00E-DC58-DA0F-C231-1AF502265B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631" y="2644416"/>
            <a:ext cx="3343275" cy="1569168"/>
          </a:xfrm>
          <a:prstGeom prst="rect">
            <a:avLst/>
          </a:prstGeom>
        </p:spPr>
      </p:pic>
      <p:sp>
        <p:nvSpPr>
          <p:cNvPr id="8" name="Text 1">
            <a:extLst>
              <a:ext uri="{FF2B5EF4-FFF2-40B4-BE49-F238E27FC236}">
                <a16:creationId xmlns:a16="http://schemas.microsoft.com/office/drawing/2014/main" id="{BC398B4C-C5D8-70A6-8497-E20E74F51233}"/>
              </a:ext>
            </a:extLst>
          </p:cNvPr>
          <p:cNvSpPr/>
          <p:nvPr/>
        </p:nvSpPr>
        <p:spPr>
          <a:xfrm>
            <a:off x="693942" y="583155"/>
            <a:ext cx="4852630" cy="404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50"/>
              </a:lnSpc>
            </a:pPr>
            <a:r>
              <a:rPr lang="en-US" sz="1600" b="1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What's blocking B2B product teams 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793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463681-EB38-0412-90D7-9DB684B91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42239A9-730D-2B42-F300-D0B1E8556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273F2-D948-2640-B455-A30751F11A44}" type="slidenum">
              <a:rPr lang="en-BE"/>
              <a:t>2</a:t>
            </a:fld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EDC22B-A5D7-33A0-90F7-AE584D842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 slide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E6A9E1-3BAD-D970-19EF-6DA9426E5C0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lnSpc>
                <a:spcPct val="150000"/>
              </a:lnSpc>
              <a:buClr>
                <a:schemeClr val="accent4"/>
              </a:buClr>
            </a:pPr>
            <a:r>
              <a:rPr lang="nl-BE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 we are</a:t>
            </a:r>
          </a:p>
          <a:p>
            <a:pPr marL="285750" indent="-285750">
              <a:lnSpc>
                <a:spcPct val="150000"/>
              </a:lnSpc>
              <a:buClr>
                <a:schemeClr val="accent4"/>
              </a:buClr>
            </a:pPr>
            <a:r>
              <a:rPr lang="nl-BE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we do</a:t>
            </a:r>
          </a:p>
          <a:p>
            <a:pPr marL="285750" indent="-285750">
              <a:lnSpc>
                <a:spcPct val="150000"/>
              </a:lnSpc>
              <a:buClr>
                <a:schemeClr val="accent4"/>
              </a:buClr>
            </a:pPr>
            <a:r>
              <a:rPr lang="nl-BE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 we serve</a:t>
            </a:r>
          </a:p>
          <a:p>
            <a:pPr marL="285750" indent="-285750">
              <a:lnSpc>
                <a:spcPct val="150000"/>
              </a:lnSpc>
              <a:buClr>
                <a:schemeClr val="accent4"/>
              </a:buClr>
            </a:pPr>
            <a:r>
              <a:rPr lang="nl-BE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we work</a:t>
            </a:r>
          </a:p>
          <a:p>
            <a:pPr marL="285750" indent="-285750">
              <a:lnSpc>
                <a:spcPct val="150000"/>
              </a:lnSpc>
              <a:buClr>
                <a:schemeClr val="accent4"/>
              </a:buClr>
            </a:pPr>
            <a:r>
              <a:rPr lang="nl-BE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us</a:t>
            </a:r>
          </a:p>
          <a:p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749069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0C18214-CFF7-90E9-5E1A-3B5BF000C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1D8891-BF0D-E40F-B3DB-A615A5252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273F2-D948-2640-B455-A30751F11A44}" type="slidenum">
              <a:rPr lang="en-BE"/>
              <a:t>3</a:t>
            </a:fld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C24A96D-6344-E0BE-E103-DA05B7378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Content slide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6BCF58-E03E-F76A-AE53-1F3F89C9AF4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US" sz="1600"/>
              <a:t>This is bullet text</a:t>
            </a:r>
          </a:p>
          <a:p>
            <a:pPr>
              <a:buClr>
                <a:schemeClr val="accent1"/>
              </a:buClr>
            </a:pPr>
            <a:r>
              <a:rPr lang="en-US" sz="1600"/>
              <a:t>This is another line</a:t>
            </a:r>
          </a:p>
          <a:p>
            <a:pPr>
              <a:buClr>
                <a:schemeClr val="accent1"/>
              </a:buClr>
            </a:pPr>
            <a:r>
              <a:rPr lang="en-US" sz="1600"/>
              <a:t>And yet another line</a:t>
            </a:r>
          </a:p>
          <a:p>
            <a:pPr>
              <a:buClr>
                <a:schemeClr val="accent1"/>
              </a:buClr>
            </a:pPr>
            <a:r>
              <a:rPr lang="en-US" sz="1600"/>
              <a:t>And the next one</a:t>
            </a:r>
          </a:p>
        </p:txBody>
      </p:sp>
    </p:spTree>
    <p:extLst>
      <p:ext uri="{BB962C8B-B14F-4D97-AF65-F5344CB8AC3E}">
        <p14:creationId xmlns:p14="http://schemas.microsoft.com/office/powerpoint/2010/main" val="3213087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18E11-786C-986D-91FD-F93535F42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731E59-0F26-ACE1-AC33-17D53AE6D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47" y="136523"/>
            <a:ext cx="7248559" cy="648665"/>
          </a:xfrm>
        </p:spPr>
        <p:txBody>
          <a:bodyPr/>
          <a:lstStyle/>
          <a:p>
            <a:r>
              <a:rPr lang="en-US"/>
              <a:t>Text left slide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24574D6-B570-48E0-2C16-A146011D51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9227D4-CFAF-E5C4-63F6-8574DE3624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1273F2-D948-2640-B455-A30751F11A44}" type="slidenum">
              <a:rPr lang="en-BE"/>
              <a:t>4</a:t>
            </a:fld>
            <a:endParaRPr lang="en-BE"/>
          </a:p>
        </p:txBody>
      </p:sp>
      <p:pic>
        <p:nvPicPr>
          <p:cNvPr id="8" name="Picture Placeholder 7" descr="A group of people standing in front of a board&#10;&#10;AI-generated content may be incorrect.">
            <a:extLst>
              <a:ext uri="{FF2B5EF4-FFF2-40B4-BE49-F238E27FC236}">
                <a16:creationId xmlns:a16="http://schemas.microsoft.com/office/drawing/2014/main" id="{2FE76329-E9F3-D9CA-B61A-E64ABAB712B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l="448" r="448"/>
          <a:stretch>
            <a:fillRect/>
          </a:stretch>
        </p:blipFill>
        <p:spPr>
          <a:xfrm>
            <a:off x="5696607" y="1691453"/>
            <a:ext cx="3735908" cy="3769189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5F1577-C6D3-9309-6F8E-373D8675B4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pPr>
              <a:buClr>
                <a:schemeClr val="accent1"/>
              </a:buClr>
            </a:pPr>
            <a:r>
              <a:rPr lang="en-US" sz="1600"/>
              <a:t>This is bullet text</a:t>
            </a:r>
          </a:p>
          <a:p>
            <a:pPr>
              <a:buClr>
                <a:schemeClr val="accent1"/>
              </a:buClr>
            </a:pPr>
            <a:r>
              <a:rPr lang="en-US" sz="1600"/>
              <a:t>This is another line</a:t>
            </a:r>
          </a:p>
          <a:p>
            <a:pPr>
              <a:buClr>
                <a:schemeClr val="accent1"/>
              </a:buClr>
            </a:pPr>
            <a:r>
              <a:rPr lang="en-US" sz="1600"/>
              <a:t>And yet another line</a:t>
            </a:r>
          </a:p>
          <a:p>
            <a:pPr>
              <a:buClr>
                <a:schemeClr val="accent1"/>
              </a:buClr>
            </a:pPr>
            <a:r>
              <a:rPr lang="en-US" sz="1600"/>
              <a:t>And the next one</a:t>
            </a:r>
          </a:p>
        </p:txBody>
      </p:sp>
    </p:spTree>
    <p:extLst>
      <p:ext uri="{BB962C8B-B14F-4D97-AF65-F5344CB8AC3E}">
        <p14:creationId xmlns:p14="http://schemas.microsoft.com/office/powerpoint/2010/main" val="2152822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077432-CA77-E3B2-FE4A-E3C7B3784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BFE1B03-E4EF-7D8E-E14C-17FE9636F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46923" y="6331782"/>
            <a:ext cx="2923864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Sweetspot presentation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8B90DF-D31D-06A3-93D2-5ADB8797A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5504" y="6356352"/>
            <a:ext cx="44817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61273F2-D948-2640-B455-A30751F11A44}" type="slidenum">
              <a:rPr lang="en-BE"/>
              <a:pPr>
                <a:spcAft>
                  <a:spcPts val="600"/>
                </a:spcAft>
              </a:pPr>
              <a:t>5</a:t>
            </a:fld>
            <a:endParaRPr lang="en-B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4201844-70BE-C01D-997A-BA931E99E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923" y="136523"/>
            <a:ext cx="7230510" cy="648665"/>
          </a:xfrm>
        </p:spPr>
        <p:txBody>
          <a:bodyPr anchor="ctr">
            <a:normAutofit/>
          </a:bodyPr>
          <a:lstStyle/>
          <a:p>
            <a:r>
              <a:rPr lang="en-US"/>
              <a:t>Text right slide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7A038D-F90E-C8C3-8D6D-F322924F4C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966986" y="1295543"/>
            <a:ext cx="4229564" cy="4453615"/>
          </a:xfrm>
        </p:spPr>
        <p:txBody>
          <a:bodyPr anchor="ctr"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sz="1600"/>
              <a:t>This is bullet text</a:t>
            </a:r>
          </a:p>
          <a:p>
            <a:pPr>
              <a:buClr>
                <a:schemeClr val="accent1"/>
              </a:buClr>
            </a:pPr>
            <a:r>
              <a:rPr lang="en-US" sz="1600"/>
              <a:t>This is another line</a:t>
            </a:r>
          </a:p>
          <a:p>
            <a:pPr>
              <a:buClr>
                <a:schemeClr val="accent1"/>
              </a:buClr>
            </a:pPr>
            <a:r>
              <a:rPr lang="en-US" sz="1600"/>
              <a:t>And yet another line</a:t>
            </a:r>
          </a:p>
          <a:p>
            <a:pPr>
              <a:buClr>
                <a:schemeClr val="accent1"/>
              </a:buClr>
            </a:pPr>
            <a:r>
              <a:rPr lang="en-US" sz="1600"/>
              <a:t>And the next one</a:t>
            </a:r>
          </a:p>
        </p:txBody>
      </p:sp>
      <p:pic>
        <p:nvPicPr>
          <p:cNvPr id="9" name="Picture Placeholder 8" descr="A group of people sitting at a table&#10;&#10;AI-generated content may be incorrect.">
            <a:extLst>
              <a:ext uri="{FF2B5EF4-FFF2-40B4-BE49-F238E27FC236}">
                <a16:creationId xmlns:a16="http://schemas.microsoft.com/office/drawing/2014/main" id="{C059FF4C-835E-3E7D-44FF-CDD66ECC3CDA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rcRect r="5030"/>
          <a:stretch>
            <a:fillRect/>
          </a:stretch>
        </p:blipFill>
        <p:spPr>
          <a:xfrm>
            <a:off x="546922" y="1295543"/>
            <a:ext cx="4229564" cy="445361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97223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7AD79-5CF9-3228-1EA3-30AC6D52F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654EFB7-EF4C-0F6A-BBEA-EC53C863F897}"/>
              </a:ext>
            </a:extLst>
          </p:cNvPr>
          <p:cNvSpPr/>
          <p:nvPr/>
        </p:nvSpPr>
        <p:spPr>
          <a:xfrm>
            <a:off x="5546572" y="1"/>
            <a:ext cx="4359428" cy="6857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5E6CAA-17FD-AF74-FEC9-2E2A422B8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47" y="136523"/>
            <a:ext cx="6488853" cy="648665"/>
          </a:xfrm>
        </p:spPr>
        <p:txBody>
          <a:bodyPr>
            <a:normAutofit/>
          </a:bodyPr>
          <a:lstStyle/>
          <a:p>
            <a:r>
              <a:rPr lang="en-US"/>
              <a:t>Chapter slide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0BA82E-DA65-315C-D4E6-BF2AB5A8BCC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Sweetspot presentation</a:t>
            </a:r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63997FED-5BB0-050B-5E7C-43B9BD9C0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480" y="2487471"/>
            <a:ext cx="3558605" cy="1670233"/>
          </a:xfrm>
          <a:prstGeom prst="rect">
            <a:avLst/>
          </a:prstGeom>
        </p:spPr>
      </p:pic>
      <p:pic>
        <p:nvPicPr>
          <p:cNvPr id="9" name="Picture Placeholder 9">
            <a:extLst>
              <a:ext uri="{FF2B5EF4-FFF2-40B4-BE49-F238E27FC236}">
                <a16:creationId xmlns:a16="http://schemas.microsoft.com/office/drawing/2014/main" id="{356F7218-8E33-546B-DECB-1CE0DF165A4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t="-31163" r="-1568" b="-15420"/>
          <a:stretch>
            <a:fillRect/>
          </a:stretch>
        </p:blipFill>
        <p:spPr>
          <a:xfrm>
            <a:off x="5728845" y="647694"/>
            <a:ext cx="3940988" cy="5687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1620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EAE40-5B97-1D98-0834-649388B6A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FA7D5-C510-6B8F-1B4E-4BCEF836A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273F2-D948-2640-B455-A30751F11A44}" type="slidenum">
              <a:rPr lang="en-US"/>
              <a:pPr/>
              <a:t>7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8BA0ACD-4B60-8F8B-E709-F98A03D37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Value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4C7489-3BA9-33E4-7CF5-672CEC5D45C2}"/>
              </a:ext>
            </a:extLst>
          </p:cNvPr>
          <p:cNvSpPr txBox="1"/>
          <p:nvPr/>
        </p:nvSpPr>
        <p:spPr>
          <a:xfrm>
            <a:off x="546922" y="1339885"/>
            <a:ext cx="893252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GB" sz="320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t</a:t>
            </a:r>
            <a:r>
              <a:rPr lang="en-GB" sz="3200" b="0" i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urn software potential into market reality</a:t>
            </a:r>
          </a:p>
          <a:p>
            <a:pPr algn="ctr">
              <a:buNone/>
            </a:pPr>
            <a:endParaRPr lang="en-GB" sz="1600" b="0" i="0">
              <a:solidFill>
                <a:srgbClr val="00000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>
              <a:buNone/>
            </a:pPr>
            <a:r>
              <a:rPr lang="en-GB" sz="1600" b="1" i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Strategic product advisory</a:t>
            </a:r>
            <a:r>
              <a:rPr lang="en-GB" sz="1600" b="0" i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and </a:t>
            </a:r>
            <a:r>
              <a:rPr lang="en-GB" sz="1600" b="1" i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full-service product marketing</a:t>
            </a:r>
            <a:r>
              <a:rPr lang="en-GB" sz="1600" b="0" i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 for B2B tech companies</a:t>
            </a: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7A762994-88F4-F646-2C40-C43A2C9FCD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903341" y="38777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Tekstvak 13">
            <a:extLst>
              <a:ext uri="{FF2B5EF4-FFF2-40B4-BE49-F238E27FC236}">
                <a16:creationId xmlns:a16="http://schemas.microsoft.com/office/drawing/2014/main" id="{9711A0F7-1EEB-F4C9-BA5D-9B99AB2EFCFF}"/>
              </a:ext>
            </a:extLst>
          </p:cNvPr>
          <p:cNvSpPr txBox="1"/>
          <p:nvPr/>
        </p:nvSpPr>
        <p:spPr>
          <a:xfrm>
            <a:off x="6873933" y="5063462"/>
            <a:ext cx="24384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nl-BE" dirty="0"/>
              <a:t>We help you </a:t>
            </a:r>
          </a:p>
          <a:p>
            <a:r>
              <a:rPr lang="nl-BE" b="1" dirty="0"/>
              <a:t>explain your value </a:t>
            </a:r>
            <a:r>
              <a:rPr lang="nl-BE" dirty="0"/>
              <a:t>and </a:t>
            </a:r>
          </a:p>
          <a:p>
            <a:r>
              <a:rPr lang="nl-BE" b="1" dirty="0"/>
              <a:t>attract new customers </a:t>
            </a:r>
          </a:p>
        </p:txBody>
      </p:sp>
      <p:sp>
        <p:nvSpPr>
          <p:cNvPr id="14" name="AutoShape 4">
            <a:extLst>
              <a:ext uri="{FF2B5EF4-FFF2-40B4-BE49-F238E27FC236}">
                <a16:creationId xmlns:a16="http://schemas.microsoft.com/office/drawing/2014/main" id="{DCF1C78A-7CD5-BF22-E7D1-044A54B218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055741" y="40301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6">
            <a:extLst>
              <a:ext uri="{FF2B5EF4-FFF2-40B4-BE49-F238E27FC236}">
                <a16:creationId xmlns:a16="http://schemas.microsoft.com/office/drawing/2014/main" id="{A1856A1B-D4D8-0B18-29F8-065140BB5C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208141" y="41825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8" descr="Gegenereerde afbeelding">
            <a:extLst>
              <a:ext uri="{FF2B5EF4-FFF2-40B4-BE49-F238E27FC236}">
                <a16:creationId xmlns:a16="http://schemas.microsoft.com/office/drawing/2014/main" id="{DAAD1EC0-8C47-99C7-3882-28C75136CD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60541" y="43349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AutoShape 10">
            <a:extLst>
              <a:ext uri="{FF2B5EF4-FFF2-40B4-BE49-F238E27FC236}">
                <a16:creationId xmlns:a16="http://schemas.microsoft.com/office/drawing/2014/main" id="{0C152F46-3090-8268-06DE-E77835806F6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12941" y="44873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12">
            <a:extLst>
              <a:ext uri="{FF2B5EF4-FFF2-40B4-BE49-F238E27FC236}">
                <a16:creationId xmlns:a16="http://schemas.microsoft.com/office/drawing/2014/main" id="{83EFA9F6-D2FF-3126-63DE-AEE736F6DE3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665341" y="46397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Tekstvak 7">
            <a:extLst>
              <a:ext uri="{FF2B5EF4-FFF2-40B4-BE49-F238E27FC236}">
                <a16:creationId xmlns:a16="http://schemas.microsoft.com/office/drawing/2014/main" id="{BFCAB447-9C5D-BF97-8BAA-BD7610200C45}"/>
              </a:ext>
            </a:extLst>
          </p:cNvPr>
          <p:cNvSpPr txBox="1"/>
          <p:nvPr/>
        </p:nvSpPr>
        <p:spPr>
          <a:xfrm>
            <a:off x="649664" y="5088476"/>
            <a:ext cx="2796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jointly discover </a:t>
            </a:r>
          </a:p>
          <a:p>
            <a:pPr algn="ctr"/>
            <a:r>
              <a:rPr lang="nl-BE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</a:t>
            </a:r>
            <a:r>
              <a:rPr lang="nl-BE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unlock your full </a:t>
            </a:r>
          </a:p>
          <a:p>
            <a:pPr algn="ctr"/>
            <a:r>
              <a:rPr lang="nl-BE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potential</a:t>
            </a:r>
          </a:p>
        </p:txBody>
      </p:sp>
      <p:sp>
        <p:nvSpPr>
          <p:cNvPr id="25" name="Tekstvak 8">
            <a:extLst>
              <a:ext uri="{FF2B5EF4-FFF2-40B4-BE49-F238E27FC236}">
                <a16:creationId xmlns:a16="http://schemas.microsoft.com/office/drawing/2014/main" id="{08C02BED-DE1B-4835-DCCA-67BF479A4F3D}"/>
              </a:ext>
            </a:extLst>
          </p:cNvPr>
          <p:cNvSpPr txBox="1"/>
          <p:nvPr/>
        </p:nvSpPr>
        <p:spPr>
          <a:xfrm>
            <a:off x="3695016" y="5063463"/>
            <a:ext cx="2796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help you </a:t>
            </a:r>
          </a:p>
          <a:p>
            <a:pPr algn="ctr"/>
            <a:r>
              <a:rPr lang="nl-BE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craft a solution</a:t>
            </a:r>
            <a:r>
              <a:rPr lang="nl-BE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that </a:t>
            </a:r>
          </a:p>
          <a:p>
            <a:pPr algn="ctr"/>
            <a:r>
              <a:rPr lang="nl-BE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solves customer needs </a:t>
            </a:r>
          </a:p>
        </p:txBody>
      </p:sp>
      <p:pic>
        <p:nvPicPr>
          <p:cNvPr id="28" name="Picture 27" descr="A person standing next to a rocket&#10;&#10;AI-generated content may be incorrect.">
            <a:extLst>
              <a:ext uri="{FF2B5EF4-FFF2-40B4-BE49-F238E27FC236}">
                <a16:creationId xmlns:a16="http://schemas.microsoft.com/office/drawing/2014/main" id="{6B3CA850-E917-4946-685E-D812BB30E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282" y="3054204"/>
            <a:ext cx="2009259" cy="2009259"/>
          </a:xfrm>
          <a:prstGeom prst="rect">
            <a:avLst/>
          </a:prstGeom>
        </p:spPr>
      </p:pic>
      <p:sp>
        <p:nvSpPr>
          <p:cNvPr id="29" name="AutoShape 14" descr="Gegenereerde afbeelding">
            <a:extLst>
              <a:ext uri="{FF2B5EF4-FFF2-40B4-BE49-F238E27FC236}">
                <a16:creationId xmlns:a16="http://schemas.microsoft.com/office/drawing/2014/main" id="{7EA11EC9-FEB7-92A2-1328-B1EA037D6F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7741" y="47921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AutoShape 16">
            <a:extLst>
              <a:ext uri="{FF2B5EF4-FFF2-40B4-BE49-F238E27FC236}">
                <a16:creationId xmlns:a16="http://schemas.microsoft.com/office/drawing/2014/main" id="{492E7B18-199A-242B-37D2-5A636E48DD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70141" y="49445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AutoShape 18">
            <a:extLst>
              <a:ext uri="{FF2B5EF4-FFF2-40B4-BE49-F238E27FC236}">
                <a16:creationId xmlns:a16="http://schemas.microsoft.com/office/drawing/2014/main" id="{B7A867DB-9624-91B1-2D74-8E3BBC3395E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122541" y="50969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" name="Picture 40" descr="A person standing in front of a group of people&#10;&#10;AI-generated content may be incorrect.">
            <a:extLst>
              <a:ext uri="{FF2B5EF4-FFF2-40B4-BE49-F238E27FC236}">
                <a16:creationId xmlns:a16="http://schemas.microsoft.com/office/drawing/2014/main" id="{64508453-01B4-58C9-B63D-2DF2998D9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140" y="3389230"/>
            <a:ext cx="2561542" cy="1707694"/>
          </a:xfrm>
          <a:prstGeom prst="rect">
            <a:avLst/>
          </a:prstGeom>
        </p:spPr>
      </p:pic>
      <p:sp>
        <p:nvSpPr>
          <p:cNvPr id="42" name="AutoShape 22" descr="Gegenereerde afbeelding">
            <a:extLst>
              <a:ext uri="{FF2B5EF4-FFF2-40B4-BE49-F238E27FC236}">
                <a16:creationId xmlns:a16="http://schemas.microsoft.com/office/drawing/2014/main" id="{57D8B6C3-942F-37BD-6063-600A0625A6C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74941" y="524932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5" name="Picture 44" descr="A group of people standing in front of a wall with sticky notes&#10;&#10;AI-generated content may be incorrect.">
            <a:extLst>
              <a:ext uri="{FF2B5EF4-FFF2-40B4-BE49-F238E27FC236}">
                <a16:creationId xmlns:a16="http://schemas.microsoft.com/office/drawing/2014/main" id="{0620AC06-5379-F2B9-7831-A668C111D1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142" y="3184989"/>
            <a:ext cx="1967788" cy="196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64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FDE64-400C-D0D2-4973-E00A696E9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648" y="136523"/>
            <a:ext cx="5397912" cy="648665"/>
          </a:xfrm>
        </p:spPr>
        <p:txBody>
          <a:bodyPr>
            <a:normAutofit/>
          </a:bodyPr>
          <a:lstStyle/>
          <a:p>
            <a:r>
              <a:rPr lang="en-US"/>
              <a:t>Team slide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E50A9-5972-9934-95A0-073EB32415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Sweetspot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3EE6F0-0F36-F70A-CE5F-2D35BE23455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61273F2-D948-2640-B455-A30751F11A44}" type="slidenum">
              <a:rPr lang="en-US"/>
              <a:pPr/>
              <a:t>8</a:t>
            </a:fld>
            <a:endParaRPr lang="en-US"/>
          </a:p>
        </p:txBody>
      </p:sp>
      <p:sp>
        <p:nvSpPr>
          <p:cNvPr id="10" name="AutoShape 2" descr="Gegenereerde afbeelding">
            <a:extLst>
              <a:ext uri="{FF2B5EF4-FFF2-40B4-BE49-F238E27FC236}">
                <a16:creationId xmlns:a16="http://schemas.microsoft.com/office/drawing/2014/main" id="{EC17E523-CB93-A956-49D3-F8B0A3C7DB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661051" y="478324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4" descr="Gegenereerde afbeelding">
            <a:extLst>
              <a:ext uri="{FF2B5EF4-FFF2-40B4-BE49-F238E27FC236}">
                <a16:creationId xmlns:a16="http://schemas.microsoft.com/office/drawing/2014/main" id="{D1EBAFF2-819B-C336-096F-075CC22D5E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813451" y="493564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AutoShape 6" descr="Gegenereerde afbeelding">
            <a:extLst>
              <a:ext uri="{FF2B5EF4-FFF2-40B4-BE49-F238E27FC236}">
                <a16:creationId xmlns:a16="http://schemas.microsoft.com/office/drawing/2014/main" id="{30994666-416D-7562-71F7-4CC066CE7E8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965851" y="508804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AutoShape 8" descr="Gegenereerde afbeelding">
            <a:extLst>
              <a:ext uri="{FF2B5EF4-FFF2-40B4-BE49-F238E27FC236}">
                <a16:creationId xmlns:a16="http://schemas.microsoft.com/office/drawing/2014/main" id="{70F94FE4-960E-D0BF-AEEF-4FD95CA628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18251" y="524044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AutoShape 10" descr="Gegenereerde afbeelding">
            <a:extLst>
              <a:ext uri="{FF2B5EF4-FFF2-40B4-BE49-F238E27FC236}">
                <a16:creationId xmlns:a16="http://schemas.microsoft.com/office/drawing/2014/main" id="{C622D50E-BE76-8ED4-4078-2B5E52AE29B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335840" y="422275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AutoShape 12">
            <a:extLst>
              <a:ext uri="{FF2B5EF4-FFF2-40B4-BE49-F238E27FC236}">
                <a16:creationId xmlns:a16="http://schemas.microsoft.com/office/drawing/2014/main" id="{13184228-1FA9-A9DA-24DD-2C8BA74957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488240" y="437515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4" name="Picture 23" descr="A person with a beard&#10;&#10;AI-generated content may be incorrect.">
            <a:extLst>
              <a:ext uri="{FF2B5EF4-FFF2-40B4-BE49-F238E27FC236}">
                <a16:creationId xmlns:a16="http://schemas.microsoft.com/office/drawing/2014/main" id="{97C14D20-654F-896D-3997-9C73FFDE4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2068" y="2334686"/>
            <a:ext cx="1581863" cy="1538840"/>
          </a:xfrm>
          <a:prstGeom prst="rect">
            <a:avLst/>
          </a:prstGeom>
        </p:spPr>
      </p:pic>
      <p:pic>
        <p:nvPicPr>
          <p:cNvPr id="28" name="Picture 27" descr="A person in a suit and glasses&#10;&#10;AI-generated content may be incorrect.">
            <a:extLst>
              <a:ext uri="{FF2B5EF4-FFF2-40B4-BE49-F238E27FC236}">
                <a16:creationId xmlns:a16="http://schemas.microsoft.com/office/drawing/2014/main" id="{5742BF8C-667B-F799-92CB-0963AD112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774" y="2307641"/>
            <a:ext cx="1581863" cy="1581863"/>
          </a:xfrm>
          <a:prstGeom prst="rect">
            <a:avLst/>
          </a:prstGeom>
        </p:spPr>
      </p:pic>
      <p:sp>
        <p:nvSpPr>
          <p:cNvPr id="29" name="Google Shape;678;p22">
            <a:extLst>
              <a:ext uri="{FF2B5EF4-FFF2-40B4-BE49-F238E27FC236}">
                <a16:creationId xmlns:a16="http://schemas.microsoft.com/office/drawing/2014/main" id="{C0C73B60-74AD-2F68-E598-AA01428A4E81}"/>
              </a:ext>
            </a:extLst>
          </p:cNvPr>
          <p:cNvSpPr txBox="1"/>
          <p:nvPr/>
        </p:nvSpPr>
        <p:spPr>
          <a:xfrm>
            <a:off x="1320664" y="3966439"/>
            <a:ext cx="133929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Koen Bas</a:t>
            </a:r>
            <a:endParaRPr sz="20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Google Shape;678;p22">
            <a:extLst>
              <a:ext uri="{FF2B5EF4-FFF2-40B4-BE49-F238E27FC236}">
                <a16:creationId xmlns:a16="http://schemas.microsoft.com/office/drawing/2014/main" id="{AF8DDD1B-AD3F-9B54-178F-2FFE86149A94}"/>
              </a:ext>
            </a:extLst>
          </p:cNvPr>
          <p:cNvSpPr txBox="1"/>
          <p:nvPr/>
        </p:nvSpPr>
        <p:spPr>
          <a:xfrm>
            <a:off x="3965851" y="3975834"/>
            <a:ext cx="228355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Dimitri Degraeve</a:t>
            </a:r>
            <a:endParaRPr sz="20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1" name="Google Shape;678;p22">
            <a:extLst>
              <a:ext uri="{FF2B5EF4-FFF2-40B4-BE49-F238E27FC236}">
                <a16:creationId xmlns:a16="http://schemas.microsoft.com/office/drawing/2014/main" id="{64489CD5-8902-D44B-9B7B-EF7879D13807}"/>
              </a:ext>
            </a:extLst>
          </p:cNvPr>
          <p:cNvSpPr txBox="1"/>
          <p:nvPr/>
        </p:nvSpPr>
        <p:spPr>
          <a:xfrm>
            <a:off x="7123811" y="3936756"/>
            <a:ext cx="207968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b="1" dirty="0">
                <a:solidFill>
                  <a:schemeClr val="dk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  <a:sym typeface="Calibri"/>
              </a:rPr>
              <a:t>Ronny Dewaele</a:t>
            </a:r>
            <a:endParaRPr sz="20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Tekstvak 15">
            <a:extLst>
              <a:ext uri="{FF2B5EF4-FFF2-40B4-BE49-F238E27FC236}">
                <a16:creationId xmlns:a16="http://schemas.microsoft.com/office/drawing/2014/main" id="{29B14BC8-7138-18EE-B1EC-DB140FD5D486}"/>
              </a:ext>
            </a:extLst>
          </p:cNvPr>
          <p:cNvSpPr txBox="1"/>
          <p:nvPr/>
        </p:nvSpPr>
        <p:spPr>
          <a:xfrm>
            <a:off x="658334" y="4568260"/>
            <a:ext cx="2825326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nl-BE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coach, </a:t>
            </a:r>
            <a:r>
              <a:rPr lang="nl-BE" sz="1200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strategic &amp; operational </a:t>
            </a:r>
            <a:r>
              <a:rPr lang="nl-BE" sz="1200" b="1" i="0" dirty="0">
                <a:solidFill>
                  <a:srgbClr val="000000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sales &amp; mkt leader</a:t>
            </a:r>
            <a:endParaRPr lang="nl-BE" sz="12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3" name="Tekstvak 21">
            <a:extLst>
              <a:ext uri="{FF2B5EF4-FFF2-40B4-BE49-F238E27FC236}">
                <a16:creationId xmlns:a16="http://schemas.microsoft.com/office/drawing/2014/main" id="{417F0DBF-5B4B-EA24-2FB7-482B183AAEC5}"/>
              </a:ext>
            </a:extLst>
          </p:cNvPr>
          <p:cNvSpPr txBox="1"/>
          <p:nvPr/>
        </p:nvSpPr>
        <p:spPr>
          <a:xfrm>
            <a:off x="3601743" y="4498519"/>
            <a:ext cx="2960866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nl-BE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All-round </a:t>
            </a:r>
            <a:r>
              <a:rPr lang="nl-BE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strategic product leader</a:t>
            </a:r>
            <a:r>
              <a:rPr lang="nl-BE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</a:p>
          <a:p>
            <a:pPr algn="ctr"/>
            <a:r>
              <a:rPr lang="nl-BE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</a:t>
            </a:r>
            <a:r>
              <a:rPr lang="nl-BE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software-centric solutions</a:t>
            </a:r>
            <a:endParaRPr lang="nl-BE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Tekstvak 14">
            <a:extLst>
              <a:ext uri="{FF2B5EF4-FFF2-40B4-BE49-F238E27FC236}">
                <a16:creationId xmlns:a16="http://schemas.microsoft.com/office/drawing/2014/main" id="{81967C2B-D5C8-CA7B-A166-8802598BA2C2}"/>
              </a:ext>
            </a:extLst>
          </p:cNvPr>
          <p:cNvSpPr txBox="1"/>
          <p:nvPr/>
        </p:nvSpPr>
        <p:spPr>
          <a:xfrm>
            <a:off x="6917392" y="4563142"/>
            <a:ext cx="22861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l-BE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Strategic product manager </a:t>
            </a:r>
            <a:endParaRPr lang="nl-BE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nl-BE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</a:t>
            </a:r>
            <a:r>
              <a:rPr lang="nl-BE" sz="12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serial entrepreneur</a:t>
            </a:r>
          </a:p>
        </p:txBody>
      </p:sp>
      <p:sp>
        <p:nvSpPr>
          <p:cNvPr id="35" name="Afgeronde rechthoek 3">
            <a:hlinkClick r:id="rId5"/>
            <a:extLst>
              <a:ext uri="{FF2B5EF4-FFF2-40B4-BE49-F238E27FC236}">
                <a16:creationId xmlns:a16="http://schemas.microsoft.com/office/drawing/2014/main" id="{1C2930B6-564A-D0D3-EF57-AA401AA2C5C3}"/>
              </a:ext>
            </a:extLst>
          </p:cNvPr>
          <p:cNvSpPr/>
          <p:nvPr/>
        </p:nvSpPr>
        <p:spPr>
          <a:xfrm>
            <a:off x="3915605" y="5591502"/>
            <a:ext cx="2156981" cy="365126"/>
          </a:xfrm>
          <a:prstGeom prst="roundRect">
            <a:avLst>
              <a:gd name="adj" fmla="val 40909"/>
            </a:avLst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BE" sz="1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Get in touch</a:t>
            </a:r>
          </a:p>
        </p:txBody>
      </p:sp>
      <p:pic>
        <p:nvPicPr>
          <p:cNvPr id="44" name="Picture 43" descr="A black and white image of a person&#10;&#10;AI-generated content may be incorrect.">
            <a:extLst>
              <a:ext uri="{FF2B5EF4-FFF2-40B4-BE49-F238E27FC236}">
                <a16:creationId xmlns:a16="http://schemas.microsoft.com/office/drawing/2014/main" id="{8CCCB31E-44ED-6847-A722-3559573DF1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35113" y="2324812"/>
            <a:ext cx="1581864" cy="1581864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9EA781FA-44A2-906C-0D6F-5BE1E7AF04CE}"/>
              </a:ext>
            </a:extLst>
          </p:cNvPr>
          <p:cNvSpPr txBox="1"/>
          <p:nvPr/>
        </p:nvSpPr>
        <p:spPr>
          <a:xfrm>
            <a:off x="514334" y="1183952"/>
            <a:ext cx="893252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GB" sz="320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All-round senior product guides</a:t>
            </a:r>
            <a:endParaRPr lang="en-GB" sz="3200" b="0" i="0">
              <a:solidFill>
                <a:srgbClr val="00000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>
              <a:buNone/>
            </a:pPr>
            <a:endParaRPr lang="en-GB" sz="1600" b="0" i="0">
              <a:solidFill>
                <a:srgbClr val="000000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AutoShape 2" descr="Gegenereerde afbeelding">
            <a:extLst>
              <a:ext uri="{FF2B5EF4-FFF2-40B4-BE49-F238E27FC236}">
                <a16:creationId xmlns:a16="http://schemas.microsoft.com/office/drawing/2014/main" id="{3B522C1B-449B-9B11-1664-8DAEA5E5CBD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00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8" name="Picture 4" descr="Linkedin - Free social icons">
            <a:hlinkClick r:id="rId7"/>
            <a:extLst>
              <a:ext uri="{FF2B5EF4-FFF2-40B4-BE49-F238E27FC236}">
                <a16:creationId xmlns:a16="http://schemas.microsoft.com/office/drawing/2014/main" id="{3CCCD234-DCF9-1271-AD76-BE38FFE353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695" y="4026599"/>
            <a:ext cx="248969" cy="24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Linkedin - Free social icons">
            <a:hlinkClick r:id="rId9"/>
            <a:extLst>
              <a:ext uri="{FF2B5EF4-FFF2-40B4-BE49-F238E27FC236}">
                <a16:creationId xmlns:a16="http://schemas.microsoft.com/office/drawing/2014/main" id="{95491C91-B7BE-3CE2-25FA-B30C1AB84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882" y="4022976"/>
            <a:ext cx="248969" cy="24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Linkedin - Free social icons">
            <a:hlinkClick r:id="rId10"/>
            <a:extLst>
              <a:ext uri="{FF2B5EF4-FFF2-40B4-BE49-F238E27FC236}">
                <a16:creationId xmlns:a16="http://schemas.microsoft.com/office/drawing/2014/main" id="{3EA90C42-7EEC-C746-A0A3-7F81C92FE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144" y="3996916"/>
            <a:ext cx="248969" cy="24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0868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weetspot 1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FAD042"/>
      </a:accent1>
      <a:accent2>
        <a:srgbClr val="FAD888"/>
      </a:accent2>
      <a:accent3>
        <a:srgbClr val="E8B81C"/>
      </a:accent3>
      <a:accent4>
        <a:srgbClr val="FCE58D"/>
      </a:accent4>
      <a:accent5>
        <a:srgbClr val="E9E3CC"/>
      </a:accent5>
      <a:accent6>
        <a:srgbClr val="F4F6FA"/>
      </a:accent6>
      <a:hlink>
        <a:srgbClr val="2998E3"/>
      </a:hlink>
      <a:folHlink>
        <a:srgbClr val="7F723D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weetspot_template_v2.potx" id="{1407E63F-1E73-5746-9BBE-87517B2D7DB0}" vid="{00397FC5-A883-5D4E-8F4E-298CAD0C57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198</Words>
  <Application>Microsoft Macintosh PowerPoint</Application>
  <PresentationFormat>A4 Paper (210x297 mm)</PresentationFormat>
  <Paragraphs>66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Arial</vt:lpstr>
      <vt:lpstr>Open Sans</vt:lpstr>
      <vt:lpstr>Office Theme</vt:lpstr>
      <vt:lpstr>B2B product management survey</vt:lpstr>
      <vt:lpstr>Agenda slide</vt:lpstr>
      <vt:lpstr>Content slide</vt:lpstr>
      <vt:lpstr>Text left slide</vt:lpstr>
      <vt:lpstr>Text right slide</vt:lpstr>
      <vt:lpstr>Chapter slide</vt:lpstr>
      <vt:lpstr>Value slide</vt:lpstr>
      <vt:lpstr>Team slide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Dimitri Degraeve</dc:creator>
  <cp:lastModifiedBy>Dimitri Degraeve</cp:lastModifiedBy>
  <cp:revision>4</cp:revision>
  <dcterms:created xsi:type="dcterms:W3CDTF">2025-10-28T07:57:47Z</dcterms:created>
  <dcterms:modified xsi:type="dcterms:W3CDTF">2025-10-28T08:47:50Z</dcterms:modified>
</cp:coreProperties>
</file>

<file path=docProps/thumbnail.jpeg>
</file>